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7A897A1-FAF8-41A6-AA73-4319AAC2E516}" type="datetimeFigureOut">
              <a:rPr lang="ru-RU" smtClean="0"/>
              <a:t>12.03.2024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4E4F586-315D-43AF-A8DE-5C591E771717}" type="slidenum">
              <a:rPr lang="ru-RU" smtClean="0"/>
              <a:t>‹#›</a:t>
            </a:fld>
            <a:endParaRPr lang="ru-RU"/>
          </a:p>
        </p:txBody>
      </p:sp>
    </p:spTree>
    <p:extLst>
      <p:ext uri="{BB962C8B-B14F-4D97-AF65-F5344CB8AC3E}">
        <p14:creationId xmlns:p14="http://schemas.microsoft.com/office/powerpoint/2010/main" val="3996257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A897A1-FAF8-41A6-AA73-4319AAC2E516}" type="datetimeFigureOut">
              <a:rPr lang="ru-RU" smtClean="0"/>
              <a:t>12.03.2024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4E4F586-315D-43AF-A8DE-5C591E771717}" type="slidenum">
              <a:rPr lang="ru-RU" smtClean="0"/>
              <a:t>‹#›</a:t>
            </a:fld>
            <a:endParaRPr lang="ru-RU"/>
          </a:p>
        </p:txBody>
      </p:sp>
    </p:spTree>
    <p:extLst>
      <p:ext uri="{BB962C8B-B14F-4D97-AF65-F5344CB8AC3E}">
        <p14:creationId xmlns:p14="http://schemas.microsoft.com/office/powerpoint/2010/main" val="290121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A897A1-FAF8-41A6-AA73-4319AAC2E516}" type="datetimeFigureOut">
              <a:rPr lang="ru-RU" smtClean="0"/>
              <a:t>12.03.2024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4E4F586-315D-43AF-A8DE-5C591E771717}" type="slidenum">
              <a:rPr lang="ru-RU" smtClean="0"/>
              <a:t>‹#›</a:t>
            </a:fld>
            <a:endParaRPr lang="ru-RU"/>
          </a:p>
        </p:txBody>
      </p:sp>
    </p:spTree>
    <p:extLst>
      <p:ext uri="{BB962C8B-B14F-4D97-AF65-F5344CB8AC3E}">
        <p14:creationId xmlns:p14="http://schemas.microsoft.com/office/powerpoint/2010/main" val="3859227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A897A1-FAF8-41A6-AA73-4319AAC2E516}" type="datetimeFigureOut">
              <a:rPr lang="ru-RU" smtClean="0"/>
              <a:t>12.03.2024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4E4F586-315D-43AF-A8DE-5C591E771717}" type="slidenum">
              <a:rPr lang="ru-RU" smtClean="0"/>
              <a:t>‹#›</a:t>
            </a:fld>
            <a:endParaRPr lang="ru-RU"/>
          </a:p>
        </p:txBody>
      </p:sp>
    </p:spTree>
    <p:extLst>
      <p:ext uri="{BB962C8B-B14F-4D97-AF65-F5344CB8AC3E}">
        <p14:creationId xmlns:p14="http://schemas.microsoft.com/office/powerpoint/2010/main" val="1404296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7A897A1-FAF8-41A6-AA73-4319AAC2E516}" type="datetimeFigureOut">
              <a:rPr lang="ru-RU" smtClean="0"/>
              <a:t>12.03.2024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4E4F586-315D-43AF-A8DE-5C591E771717}" type="slidenum">
              <a:rPr lang="ru-RU" smtClean="0"/>
              <a:t>‹#›</a:t>
            </a:fld>
            <a:endParaRPr lang="ru-RU"/>
          </a:p>
        </p:txBody>
      </p:sp>
    </p:spTree>
    <p:extLst>
      <p:ext uri="{BB962C8B-B14F-4D97-AF65-F5344CB8AC3E}">
        <p14:creationId xmlns:p14="http://schemas.microsoft.com/office/powerpoint/2010/main" val="3440818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7A897A1-FAF8-41A6-AA73-4319AAC2E516}" type="datetimeFigureOut">
              <a:rPr lang="ru-RU" smtClean="0"/>
              <a:t>12.03.2024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4E4F586-315D-43AF-A8DE-5C591E771717}" type="slidenum">
              <a:rPr lang="ru-RU" smtClean="0"/>
              <a:t>‹#›</a:t>
            </a:fld>
            <a:endParaRPr lang="ru-RU"/>
          </a:p>
        </p:txBody>
      </p:sp>
    </p:spTree>
    <p:extLst>
      <p:ext uri="{BB962C8B-B14F-4D97-AF65-F5344CB8AC3E}">
        <p14:creationId xmlns:p14="http://schemas.microsoft.com/office/powerpoint/2010/main" val="88144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7A897A1-FAF8-41A6-AA73-4319AAC2E516}" type="datetimeFigureOut">
              <a:rPr lang="ru-RU" smtClean="0"/>
              <a:t>12.03.2024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4E4F586-315D-43AF-A8DE-5C591E771717}" type="slidenum">
              <a:rPr lang="ru-RU" smtClean="0"/>
              <a:t>‹#›</a:t>
            </a:fld>
            <a:endParaRPr lang="ru-RU"/>
          </a:p>
        </p:txBody>
      </p:sp>
    </p:spTree>
    <p:extLst>
      <p:ext uri="{BB962C8B-B14F-4D97-AF65-F5344CB8AC3E}">
        <p14:creationId xmlns:p14="http://schemas.microsoft.com/office/powerpoint/2010/main" val="2308660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C7A897A1-FAF8-41A6-AA73-4319AAC2E516}" type="datetimeFigureOut">
              <a:rPr lang="ru-RU" smtClean="0"/>
              <a:t>12.03.2024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4E4F586-315D-43AF-A8DE-5C591E771717}" type="slidenum">
              <a:rPr lang="ru-RU" smtClean="0"/>
              <a:t>‹#›</a:t>
            </a:fld>
            <a:endParaRPr lang="ru-RU"/>
          </a:p>
        </p:txBody>
      </p:sp>
    </p:spTree>
    <p:extLst>
      <p:ext uri="{BB962C8B-B14F-4D97-AF65-F5344CB8AC3E}">
        <p14:creationId xmlns:p14="http://schemas.microsoft.com/office/powerpoint/2010/main" val="751884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7A897A1-FAF8-41A6-AA73-4319AAC2E516}" type="datetimeFigureOut">
              <a:rPr lang="ru-RU" smtClean="0"/>
              <a:t>12.03.2024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4E4F586-315D-43AF-A8DE-5C591E771717}" type="slidenum">
              <a:rPr lang="ru-RU" smtClean="0"/>
              <a:t>‹#›</a:t>
            </a:fld>
            <a:endParaRPr lang="ru-RU"/>
          </a:p>
        </p:txBody>
      </p:sp>
    </p:spTree>
    <p:extLst>
      <p:ext uri="{BB962C8B-B14F-4D97-AF65-F5344CB8AC3E}">
        <p14:creationId xmlns:p14="http://schemas.microsoft.com/office/powerpoint/2010/main" val="1614840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7A897A1-FAF8-41A6-AA73-4319AAC2E516}" type="datetimeFigureOut">
              <a:rPr lang="ru-RU" smtClean="0"/>
              <a:t>12.03.2024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4E4F586-315D-43AF-A8DE-5C591E771717}" type="slidenum">
              <a:rPr lang="ru-RU" smtClean="0"/>
              <a:t>‹#›</a:t>
            </a:fld>
            <a:endParaRPr lang="ru-RU"/>
          </a:p>
        </p:txBody>
      </p:sp>
    </p:spTree>
    <p:extLst>
      <p:ext uri="{BB962C8B-B14F-4D97-AF65-F5344CB8AC3E}">
        <p14:creationId xmlns:p14="http://schemas.microsoft.com/office/powerpoint/2010/main" val="985056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7A897A1-FAF8-41A6-AA73-4319AAC2E516}" type="datetimeFigureOut">
              <a:rPr lang="ru-RU" smtClean="0"/>
              <a:t>12.03.2024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4E4F586-315D-43AF-A8DE-5C591E771717}" type="slidenum">
              <a:rPr lang="ru-RU" smtClean="0"/>
              <a:t>‹#›</a:t>
            </a:fld>
            <a:endParaRPr lang="ru-RU"/>
          </a:p>
        </p:txBody>
      </p:sp>
    </p:spTree>
    <p:extLst>
      <p:ext uri="{BB962C8B-B14F-4D97-AF65-F5344CB8AC3E}">
        <p14:creationId xmlns:p14="http://schemas.microsoft.com/office/powerpoint/2010/main" val="3312443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A897A1-FAF8-41A6-AA73-4319AAC2E516}" type="datetimeFigureOut">
              <a:rPr lang="ru-RU" smtClean="0"/>
              <a:t>12.03.2024</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4F586-315D-43AF-A8DE-5C591E771717}" type="slidenum">
              <a:rPr lang="ru-RU" smtClean="0"/>
              <a:t>‹#›</a:t>
            </a:fld>
            <a:endParaRPr lang="ru-RU"/>
          </a:p>
        </p:txBody>
      </p:sp>
    </p:spTree>
    <p:extLst>
      <p:ext uri="{BB962C8B-B14F-4D97-AF65-F5344CB8AC3E}">
        <p14:creationId xmlns:p14="http://schemas.microsoft.com/office/powerpoint/2010/main" val="1633836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89630"/>
          </a:xfrm>
          <a:prstGeom prst="rect">
            <a:avLst/>
          </a:prstGeom>
        </p:spPr>
      </p:pic>
      <p:sp>
        <p:nvSpPr>
          <p:cNvPr id="5" name="TextBox 4"/>
          <p:cNvSpPr txBox="1"/>
          <p:nvPr/>
        </p:nvSpPr>
        <p:spPr>
          <a:xfrm>
            <a:off x="465826" y="414068"/>
            <a:ext cx="8091577" cy="1754326"/>
          </a:xfrm>
          <a:prstGeom prst="rect">
            <a:avLst/>
          </a:prstGeom>
          <a:noFill/>
        </p:spPr>
        <p:txBody>
          <a:bodyPr wrap="square" rtlCol="0">
            <a:spAutoFit/>
          </a:bodyPr>
          <a:lstStyle/>
          <a:p>
            <a:pPr>
              <a:buNone/>
            </a:pPr>
            <a:r>
              <a:rPr lang="az-Latn-AZ" sz="2800" b="1" dirty="0" smtClean="0">
                <a:cs typeface="Times New Roman" pitchFamily="18" charset="0"/>
              </a:rPr>
              <a:t>Mövzu </a:t>
            </a:r>
            <a:r>
              <a:rPr lang="en-US" sz="2800" b="1" dirty="0" smtClean="0">
                <a:cs typeface="Times New Roman" pitchFamily="18" charset="0"/>
              </a:rPr>
              <a:t>1</a:t>
            </a:r>
            <a:r>
              <a:rPr lang="az-Latn-AZ" sz="2800" b="1" dirty="0" smtClean="0">
                <a:cs typeface="Times New Roman" pitchFamily="18" charset="0"/>
              </a:rPr>
              <a:t>.</a:t>
            </a:r>
            <a:endParaRPr lang="az-Latn-AZ" sz="4400" b="1" dirty="0" smtClean="0">
              <a:cs typeface="Times New Roman" pitchFamily="18" charset="0"/>
            </a:endParaRPr>
          </a:p>
          <a:p>
            <a:r>
              <a:rPr lang="az-Latn-AZ" sz="4000" b="1" dirty="0" smtClean="0">
                <a:cs typeface="Times New Roman" pitchFamily="18" charset="0"/>
              </a:rPr>
              <a:t>Sahibkarlığın məzmunu, meydana gəlməsinin tarixi-iqtisadi şərtləri</a:t>
            </a:r>
          </a:p>
        </p:txBody>
      </p:sp>
    </p:spTree>
    <p:extLst>
      <p:ext uri="{BB962C8B-B14F-4D97-AF65-F5344CB8AC3E}">
        <p14:creationId xmlns:p14="http://schemas.microsoft.com/office/powerpoint/2010/main" val="332247899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0"/>
            <a:ext cx="12192000" cy="6901132"/>
          </a:xfrm>
          <a:prstGeom prst="rect">
            <a:avLst/>
          </a:prstGeom>
        </p:spPr>
      </p:pic>
      <p:sp>
        <p:nvSpPr>
          <p:cNvPr id="3" name="TextBox 2"/>
          <p:cNvSpPr txBox="1"/>
          <p:nvPr/>
        </p:nvSpPr>
        <p:spPr>
          <a:xfrm>
            <a:off x="569343" y="379562"/>
            <a:ext cx="6547449" cy="677108"/>
          </a:xfrm>
          <a:prstGeom prst="rect">
            <a:avLst/>
          </a:prstGeom>
          <a:noFill/>
        </p:spPr>
        <p:txBody>
          <a:bodyPr wrap="square" rtlCol="0">
            <a:spAutoFit/>
          </a:bodyPr>
          <a:lstStyle/>
          <a:p>
            <a:r>
              <a:rPr lang="az-Latn-AZ" sz="3800" dirty="0" smtClean="0"/>
              <a:t>Sahibkarlığın mahiyyəti:</a:t>
            </a:r>
            <a:endParaRPr lang="ru-RU" sz="3800" dirty="0"/>
          </a:p>
        </p:txBody>
      </p:sp>
      <p:sp>
        <p:nvSpPr>
          <p:cNvPr id="4" name="TextBox 3"/>
          <p:cNvSpPr txBox="1"/>
          <p:nvPr/>
        </p:nvSpPr>
        <p:spPr>
          <a:xfrm>
            <a:off x="569343" y="1293962"/>
            <a:ext cx="7996686" cy="3637919"/>
          </a:xfrm>
          <a:prstGeom prst="rect">
            <a:avLst/>
          </a:prstGeom>
          <a:noFill/>
        </p:spPr>
        <p:txBody>
          <a:bodyPr wrap="square" rtlCol="0">
            <a:spAutoFit/>
          </a:bodyPr>
          <a:lstStyle/>
          <a:p>
            <a:pPr>
              <a:lnSpc>
                <a:spcPct val="120000"/>
              </a:lnSpc>
              <a:spcBef>
                <a:spcPts val="0"/>
              </a:spcBef>
            </a:pPr>
            <a:r>
              <a:rPr lang="az-Latn-AZ" sz="2400" dirty="0" smtClean="0">
                <a:latin typeface="Times New Roman" pitchFamily="18" charset="0"/>
                <a:cs typeface="Times New Roman" pitchFamily="18" charset="0"/>
              </a:rPr>
              <a:t>Sahibkarlıq mürəkkəb bir sistemdir, iqtisadi-sosial münasibətlərin zəngin, çoxcəhətli və çoxsəviyyəli bir formasıdır. Sahibkarlıq fəaliyyəti bazar iqtisadiyyatının mühüm cəhətlərindən biridir. Bazar iqtisadiyyatının tarixi və inkişaf mərhələləri sahibkarlığın tarixi və inkişaf mərhələləridir. Sahibkarlıq iqtisadi funksiya kimi məhdud iqtisadi resurslar şəraitində ən səmərəli təsərrüfatçılıq üsulu əsasında həyata keçirilən çoxsahəli qarşılıqlı iqtisadi münasibətləri əks etdirir.</a:t>
            </a:r>
          </a:p>
        </p:txBody>
      </p:sp>
    </p:spTree>
    <p:extLst>
      <p:ext uri="{BB962C8B-B14F-4D97-AF65-F5344CB8AC3E}">
        <p14:creationId xmlns:p14="http://schemas.microsoft.com/office/powerpoint/2010/main" val="1229754672"/>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0" y="0"/>
            <a:ext cx="12192000" cy="6858000"/>
          </a:xfrm>
          <a:prstGeom prst="rect">
            <a:avLst/>
          </a:prstGeom>
        </p:spPr>
      </p:pic>
      <p:sp>
        <p:nvSpPr>
          <p:cNvPr id="4" name="TextBox 3"/>
          <p:cNvSpPr txBox="1"/>
          <p:nvPr/>
        </p:nvSpPr>
        <p:spPr>
          <a:xfrm>
            <a:off x="2691440" y="414068"/>
            <a:ext cx="7988061" cy="677108"/>
          </a:xfrm>
          <a:prstGeom prst="rect">
            <a:avLst/>
          </a:prstGeom>
          <a:noFill/>
        </p:spPr>
        <p:txBody>
          <a:bodyPr wrap="square" rtlCol="0">
            <a:spAutoFit/>
          </a:bodyPr>
          <a:lstStyle/>
          <a:p>
            <a:r>
              <a:rPr lang="az-Latn-AZ" sz="3800" dirty="0" smtClean="0">
                <a:cs typeface="Times New Roman" pitchFamily="18" charset="0"/>
              </a:rPr>
              <a:t>Sahibkarlığın əsas cəhətləri hansılardır?</a:t>
            </a:r>
            <a:endParaRPr lang="ru-RU" sz="3800" dirty="0"/>
          </a:p>
        </p:txBody>
      </p:sp>
      <p:sp>
        <p:nvSpPr>
          <p:cNvPr id="5" name="Скругленный прямоугольник 4"/>
          <p:cNvSpPr/>
          <p:nvPr/>
        </p:nvSpPr>
        <p:spPr>
          <a:xfrm>
            <a:off x="1793749" y="1359951"/>
            <a:ext cx="3546000" cy="56071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2400" dirty="0" smtClean="0">
                <a:solidFill>
                  <a:schemeClr val="tx1"/>
                </a:solidFill>
              </a:rPr>
              <a:t>1.</a:t>
            </a:r>
            <a:r>
              <a:rPr lang="az-Latn-AZ" sz="2400" dirty="0" smtClean="0"/>
              <a:t> </a:t>
            </a:r>
            <a:r>
              <a:rPr lang="az-Latn-AZ" sz="2400" dirty="0" smtClean="0">
                <a:solidFill>
                  <a:schemeClr val="tx1"/>
                </a:solidFill>
              </a:rPr>
              <a:t>Dinamizm</a:t>
            </a:r>
            <a:endParaRPr lang="ru-RU" sz="2400" dirty="0">
              <a:solidFill>
                <a:schemeClr val="tx1"/>
              </a:solidFill>
            </a:endParaRPr>
          </a:p>
        </p:txBody>
      </p:sp>
      <p:sp>
        <p:nvSpPr>
          <p:cNvPr id="7" name="Скругленный прямоугольник 6"/>
          <p:cNvSpPr/>
          <p:nvPr/>
        </p:nvSpPr>
        <p:spPr>
          <a:xfrm>
            <a:off x="2299834" y="2116140"/>
            <a:ext cx="3546000" cy="56071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2400" dirty="0" smtClean="0">
                <a:solidFill>
                  <a:schemeClr val="tx1"/>
                </a:solidFill>
              </a:rPr>
              <a:t>2. Təşəbbüskarlıq</a:t>
            </a:r>
            <a:endParaRPr lang="ru-RU" sz="2400" dirty="0">
              <a:solidFill>
                <a:schemeClr val="tx1"/>
              </a:solidFill>
            </a:endParaRPr>
          </a:p>
        </p:txBody>
      </p:sp>
      <p:sp>
        <p:nvSpPr>
          <p:cNvPr id="8" name="Скругленный прямоугольник 7"/>
          <p:cNvSpPr/>
          <p:nvPr/>
        </p:nvSpPr>
        <p:spPr>
          <a:xfrm>
            <a:off x="2845280" y="2827637"/>
            <a:ext cx="3546000" cy="56071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2400" dirty="0" smtClean="0">
                <a:solidFill>
                  <a:schemeClr val="tx1"/>
                </a:solidFill>
              </a:rPr>
              <a:t>3. Daimi axtarış</a:t>
            </a:r>
            <a:endParaRPr lang="ru-RU" sz="2400" dirty="0">
              <a:solidFill>
                <a:schemeClr val="tx1"/>
              </a:solidFill>
            </a:endParaRPr>
          </a:p>
        </p:txBody>
      </p:sp>
      <p:sp>
        <p:nvSpPr>
          <p:cNvPr id="9" name="Скругленный прямоугольник 8"/>
          <p:cNvSpPr/>
          <p:nvPr/>
        </p:nvSpPr>
        <p:spPr>
          <a:xfrm>
            <a:off x="3378679" y="3539134"/>
            <a:ext cx="3546000" cy="56071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2400" dirty="0" smtClean="0">
                <a:solidFill>
                  <a:schemeClr val="tx1"/>
                </a:solidFill>
              </a:rPr>
              <a:t>4. Yenilikçilik</a:t>
            </a:r>
            <a:endParaRPr lang="ru-RU" sz="2400" dirty="0">
              <a:solidFill>
                <a:schemeClr val="tx1"/>
              </a:solidFill>
            </a:endParaRPr>
          </a:p>
        </p:txBody>
      </p:sp>
      <p:sp>
        <p:nvSpPr>
          <p:cNvPr id="10" name="Скругленный прямоугольник 9"/>
          <p:cNvSpPr/>
          <p:nvPr/>
        </p:nvSpPr>
        <p:spPr>
          <a:xfrm>
            <a:off x="3968148" y="4250631"/>
            <a:ext cx="3546000" cy="56071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2400" dirty="0" smtClean="0">
                <a:solidFill>
                  <a:schemeClr val="tx1"/>
                </a:solidFill>
              </a:rPr>
              <a:t>5. Risk</a:t>
            </a:r>
            <a:endParaRPr lang="ru-RU" sz="2400" dirty="0">
              <a:solidFill>
                <a:schemeClr val="tx1"/>
              </a:solidFill>
            </a:endParaRPr>
          </a:p>
        </p:txBody>
      </p:sp>
      <p:sp>
        <p:nvSpPr>
          <p:cNvPr id="11" name="Скругленный прямоугольник 10"/>
          <p:cNvSpPr/>
          <p:nvPr/>
        </p:nvSpPr>
        <p:spPr>
          <a:xfrm>
            <a:off x="4618280" y="4993598"/>
            <a:ext cx="3546000" cy="56071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2400" dirty="0" smtClean="0">
                <a:solidFill>
                  <a:schemeClr val="tx1"/>
                </a:solidFill>
              </a:rPr>
              <a:t>6. Məsuliyyət</a:t>
            </a:r>
            <a:endParaRPr lang="ru-RU" sz="2400" dirty="0">
              <a:solidFill>
                <a:schemeClr val="tx1"/>
              </a:solidFill>
            </a:endParaRPr>
          </a:p>
        </p:txBody>
      </p:sp>
      <p:sp>
        <p:nvSpPr>
          <p:cNvPr id="12" name="Скругленный прямоугольник 11"/>
          <p:cNvSpPr/>
          <p:nvPr/>
        </p:nvSpPr>
        <p:spPr>
          <a:xfrm>
            <a:off x="5151949" y="5736565"/>
            <a:ext cx="3545459" cy="56071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2400" dirty="0" smtClean="0">
                <a:solidFill>
                  <a:schemeClr val="tx1"/>
                </a:solidFill>
              </a:rPr>
              <a:t>7. Şəxsi maddi maraq və s.</a:t>
            </a:r>
            <a:endParaRPr lang="ru-RU" sz="2400" dirty="0">
              <a:solidFill>
                <a:schemeClr val="tx1"/>
              </a:solidFill>
            </a:endParaRPr>
          </a:p>
        </p:txBody>
      </p:sp>
    </p:spTree>
    <p:extLst>
      <p:ext uri="{BB962C8B-B14F-4D97-AF65-F5344CB8AC3E}">
        <p14:creationId xmlns:p14="http://schemas.microsoft.com/office/powerpoint/2010/main" val="499206590"/>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1"/>
            <a:ext cx="12192000" cy="6858001"/>
          </a:xfrm>
          <a:prstGeom prst="rect">
            <a:avLst/>
          </a:prstGeom>
        </p:spPr>
      </p:pic>
      <p:sp>
        <p:nvSpPr>
          <p:cNvPr id="3" name="TextBox 2"/>
          <p:cNvSpPr txBox="1"/>
          <p:nvPr/>
        </p:nvSpPr>
        <p:spPr>
          <a:xfrm>
            <a:off x="560716" y="353683"/>
            <a:ext cx="11240219" cy="677108"/>
          </a:xfrm>
          <a:prstGeom prst="rect">
            <a:avLst/>
          </a:prstGeom>
          <a:noFill/>
        </p:spPr>
        <p:txBody>
          <a:bodyPr wrap="square" rtlCol="0">
            <a:spAutoFit/>
          </a:bodyPr>
          <a:lstStyle/>
          <a:p>
            <a:r>
              <a:rPr lang="az-Latn-AZ" sz="3800" i="1" dirty="0" smtClean="0">
                <a:solidFill>
                  <a:schemeClr val="bg1"/>
                </a:solidFill>
                <a:effectLst>
                  <a:outerShdw blurRad="38100" dist="38100" dir="2700000" algn="tl">
                    <a:srgbClr val="000000">
                      <a:alpha val="43137"/>
                    </a:srgbClr>
                  </a:outerShdw>
                </a:effectLst>
                <a:cs typeface="Times New Roman" pitchFamily="18" charset="0"/>
              </a:rPr>
              <a:t>Bazar iqtisadiyyatının digər cəmiyyətlərdən fərqi</a:t>
            </a:r>
            <a:r>
              <a:rPr lang="az-Latn-AZ" sz="3800" i="1" dirty="0" smtClean="0">
                <a:solidFill>
                  <a:schemeClr val="bg1"/>
                </a:solidFill>
                <a:effectLst>
                  <a:outerShdw blurRad="38100" dist="38100" dir="2700000" algn="tl">
                    <a:srgbClr val="000000">
                      <a:alpha val="43137"/>
                    </a:srgbClr>
                  </a:outerShdw>
                </a:effectLst>
              </a:rPr>
              <a:t> nədir?</a:t>
            </a:r>
            <a:endParaRPr lang="az-Latn-AZ" sz="3800" i="1" dirty="0" smtClean="0">
              <a:solidFill>
                <a:schemeClr val="bg1"/>
              </a:solidFill>
              <a:effectLst>
                <a:outerShdw blurRad="38100" dist="38100" dir="2700000" algn="tl">
                  <a:srgbClr val="000000">
                    <a:alpha val="43137"/>
                  </a:srgbClr>
                </a:outerShdw>
              </a:effectLst>
              <a:cs typeface="Times New Roman" pitchFamily="18" charset="0"/>
            </a:endParaRPr>
          </a:p>
        </p:txBody>
      </p:sp>
      <p:sp>
        <p:nvSpPr>
          <p:cNvPr id="4" name="TextBox 3"/>
          <p:cNvSpPr txBox="1"/>
          <p:nvPr/>
        </p:nvSpPr>
        <p:spPr>
          <a:xfrm>
            <a:off x="767751" y="1384475"/>
            <a:ext cx="8574657" cy="2400657"/>
          </a:xfrm>
          <a:prstGeom prst="rect">
            <a:avLst/>
          </a:prstGeom>
          <a:noFill/>
        </p:spPr>
        <p:txBody>
          <a:bodyPr wrap="square" rtlCol="0">
            <a:spAutoFit/>
          </a:bodyPr>
          <a:lstStyle/>
          <a:p>
            <a:pPr lvl="0">
              <a:buNone/>
            </a:pPr>
            <a:r>
              <a:rPr lang="az-Latn-AZ" sz="3000" i="1" dirty="0" smtClean="0">
                <a:solidFill>
                  <a:schemeClr val="bg1"/>
                </a:solidFill>
                <a:cs typeface="Times New Roman" pitchFamily="18" charset="0"/>
              </a:rPr>
              <a:t>Cəmiyyətin hər bir üzvünün və hər bir təsərrüfat vahidinin iqtisadi azadlığıdır. Azadlığın, demokratiyanın və son nəticədə insanın özünün inkişafı daim ictimai tərəqqinin aparıcı meyarlarından olmuşdur.</a:t>
            </a:r>
          </a:p>
        </p:txBody>
      </p:sp>
      <p:sp>
        <p:nvSpPr>
          <p:cNvPr id="5" name="TextBox 4"/>
          <p:cNvSpPr txBox="1"/>
          <p:nvPr/>
        </p:nvSpPr>
        <p:spPr>
          <a:xfrm>
            <a:off x="767751" y="4278702"/>
            <a:ext cx="7927675" cy="1323439"/>
          </a:xfrm>
          <a:prstGeom prst="rect">
            <a:avLst/>
          </a:prstGeom>
          <a:noFill/>
        </p:spPr>
        <p:txBody>
          <a:bodyPr wrap="square" rtlCol="0">
            <a:spAutoFit/>
          </a:bodyPr>
          <a:lstStyle/>
          <a:p>
            <a:pPr lvl="0">
              <a:buNone/>
            </a:pPr>
            <a:r>
              <a:rPr lang="az-Latn-AZ" sz="2000" b="1" dirty="0" smtClean="0">
                <a:solidFill>
                  <a:schemeClr val="bg1"/>
                </a:solidFill>
                <a:latin typeface="Times New Roman" pitchFamily="18" charset="0"/>
                <a:cs typeface="Times New Roman" pitchFamily="18" charset="0"/>
              </a:rPr>
              <a:t>A.Smitin azadlıq haqqında fikri</a:t>
            </a:r>
            <a:endParaRPr lang="az-Latn-AZ" sz="2000" dirty="0">
              <a:solidFill>
                <a:schemeClr val="bg1"/>
              </a:solidFill>
              <a:latin typeface="Times New Roman" pitchFamily="18" charset="0"/>
              <a:cs typeface="Times New Roman" pitchFamily="18" charset="0"/>
            </a:endParaRPr>
          </a:p>
          <a:p>
            <a:pPr lvl="0">
              <a:buNone/>
            </a:pPr>
            <a:r>
              <a:rPr lang="az-Latn-AZ" sz="2000" dirty="0" smtClean="0">
                <a:solidFill>
                  <a:schemeClr val="bg1"/>
                </a:solidFill>
                <a:latin typeface="Times New Roman" pitchFamily="18" charset="0"/>
                <a:cs typeface="Times New Roman" pitchFamily="18" charset="0"/>
              </a:rPr>
              <a:t>Əgər millət tam azadlıqdan istifadə edərək inkişaf edə bilməsəydi, bu halda yer üzündə ümumiyyətlə haçansa tərəqqi edə bilən millət tapmaq mümkün olmazdı.</a:t>
            </a:r>
          </a:p>
        </p:txBody>
      </p:sp>
    </p:spTree>
    <p:extLst>
      <p:ext uri="{BB962C8B-B14F-4D97-AF65-F5344CB8AC3E}">
        <p14:creationId xmlns:p14="http://schemas.microsoft.com/office/powerpoint/2010/main" val="363846102"/>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 y="0"/>
            <a:ext cx="12192001" cy="6852447"/>
          </a:xfrm>
          <a:prstGeom prst="rect">
            <a:avLst/>
          </a:prstGeom>
        </p:spPr>
      </p:pic>
      <p:sp>
        <p:nvSpPr>
          <p:cNvPr id="3" name="TextBox 2"/>
          <p:cNvSpPr txBox="1"/>
          <p:nvPr/>
        </p:nvSpPr>
        <p:spPr>
          <a:xfrm>
            <a:off x="854015" y="388189"/>
            <a:ext cx="5451894" cy="830997"/>
          </a:xfrm>
          <a:prstGeom prst="rect">
            <a:avLst/>
          </a:prstGeom>
          <a:noFill/>
        </p:spPr>
        <p:txBody>
          <a:bodyPr wrap="square" rtlCol="0">
            <a:spAutoFit/>
          </a:bodyPr>
          <a:lstStyle/>
          <a:p>
            <a:r>
              <a:rPr lang="az-Latn-AZ" sz="4800" b="1" i="1" dirty="0" smtClean="0">
                <a:ln w="9525">
                  <a:solidFill>
                    <a:schemeClr val="bg1"/>
                  </a:solidFill>
                  <a:prstDash val="solid"/>
                </a:ln>
                <a:effectLst>
                  <a:outerShdw blurRad="60007" dist="310007" dir="7680000" sy="30000" kx="1300200" algn="ctr" rotWithShape="0">
                    <a:prstClr val="black">
                      <a:alpha val="32000"/>
                    </a:prstClr>
                  </a:outerShdw>
                </a:effectLst>
              </a:rPr>
              <a:t>İqtisadi azadlıq</a:t>
            </a:r>
            <a:endParaRPr lang="ru-RU" sz="4800" b="1" i="1" dirty="0">
              <a:ln w="9525">
                <a:solidFill>
                  <a:schemeClr val="bg1"/>
                </a:solidFill>
                <a:prstDash val="solid"/>
              </a:ln>
              <a:effectLst>
                <a:outerShdw blurRad="60007" dist="310007" dir="7680000" sy="30000" kx="1300200" algn="ctr" rotWithShape="0">
                  <a:prstClr val="black">
                    <a:alpha val="32000"/>
                  </a:prstClr>
                </a:outerShdw>
              </a:effectLst>
            </a:endParaRPr>
          </a:p>
        </p:txBody>
      </p:sp>
      <p:sp>
        <p:nvSpPr>
          <p:cNvPr id="4" name="TextBox 3"/>
          <p:cNvSpPr txBox="1"/>
          <p:nvPr/>
        </p:nvSpPr>
        <p:spPr>
          <a:xfrm>
            <a:off x="854015" y="1408942"/>
            <a:ext cx="9273396" cy="3539430"/>
          </a:xfrm>
          <a:prstGeom prst="rect">
            <a:avLst/>
          </a:prstGeom>
          <a:noFill/>
        </p:spPr>
        <p:txBody>
          <a:bodyPr wrap="square" rtlCol="0">
            <a:spAutoFit/>
            <a:scene3d>
              <a:camera prst="orthographicFront"/>
              <a:lightRig rig="threePt" dir="t"/>
            </a:scene3d>
            <a:sp3d extrusionH="57150">
              <a:bevelT w="38100" h="38100" prst="relaxedInset"/>
            </a:sp3d>
          </a:bodyPr>
          <a:lstStyle/>
          <a:p>
            <a:pPr lvl="0">
              <a:buNone/>
            </a:pPr>
            <a:r>
              <a:rPr lang="az-Latn-AZ" sz="3200" i="1" dirty="0" smtClean="0">
                <a:effectLst>
                  <a:glow rad="101600">
                    <a:schemeClr val="bg1">
                      <a:lumMod val="95000"/>
                      <a:alpha val="60000"/>
                    </a:schemeClr>
                  </a:glow>
                  <a:outerShdw blurRad="38100" dist="38100" dir="2700000" algn="tl">
                    <a:srgbClr val="000000">
                      <a:alpha val="43137"/>
                    </a:srgbClr>
                  </a:outerShdw>
                </a:effectLst>
                <a:cs typeface="Times New Roman" pitchFamily="18" charset="0"/>
              </a:rPr>
              <a:t>Bazar iqtisadiyyatının əsas fərqləndirici cəhətlərindən biri azad sahibkarlıq və azad seçimdir. Bu iki anlayış bir-birilə sıx əlaqədardır və biri digərini şərtləndirir.</a:t>
            </a:r>
          </a:p>
          <a:p>
            <a:pPr lvl="0">
              <a:buNone/>
            </a:pPr>
            <a:r>
              <a:rPr lang="az-Latn-AZ" sz="3200" i="1" dirty="0" smtClean="0">
                <a:effectLst>
                  <a:glow rad="101600">
                    <a:schemeClr val="bg1">
                      <a:lumMod val="95000"/>
                      <a:alpha val="60000"/>
                    </a:schemeClr>
                  </a:glow>
                  <a:outerShdw blurRad="38100" dist="38100" dir="2700000" algn="tl">
                    <a:srgbClr val="000000">
                      <a:alpha val="43137"/>
                    </a:srgbClr>
                  </a:outerShdw>
                </a:effectLst>
                <a:cs typeface="Times New Roman" pitchFamily="18" charset="0"/>
              </a:rPr>
              <a:t>Azad seçim dedikdə, vətəndaşın istədiyi peşəni seçmək, zəruri təhsil almaq, öz gəlirlərini sərbəst xərcləmək və s. haqqında sərbəst surətdə qərar qəbul etmək başa düşülür.</a:t>
            </a:r>
          </a:p>
        </p:txBody>
      </p:sp>
      <p:sp>
        <p:nvSpPr>
          <p:cNvPr id="5" name="TextBox 4"/>
          <p:cNvSpPr txBox="1"/>
          <p:nvPr/>
        </p:nvSpPr>
        <p:spPr>
          <a:xfrm>
            <a:off x="854015" y="4948372"/>
            <a:ext cx="9376913" cy="1846659"/>
          </a:xfrm>
          <a:prstGeom prst="rect">
            <a:avLst/>
          </a:prstGeom>
          <a:noFill/>
        </p:spPr>
        <p:txBody>
          <a:bodyPr wrap="square" rtlCol="0">
            <a:spAutoFit/>
          </a:bodyPr>
          <a:lstStyle/>
          <a:p>
            <a:pPr>
              <a:buNone/>
            </a:pPr>
            <a:r>
              <a:rPr lang="az-Latn-AZ" sz="3200" i="1" dirty="0" smtClean="0">
                <a:effectLst>
                  <a:glow rad="101600">
                    <a:schemeClr val="bg1">
                      <a:lumMod val="85000"/>
                      <a:alpha val="60000"/>
                    </a:schemeClr>
                  </a:glow>
                  <a:outerShdw blurRad="38100" dist="38100" dir="2700000" algn="tl">
                    <a:srgbClr val="000000">
                      <a:alpha val="43137"/>
                    </a:srgbClr>
                  </a:outerShdw>
                </a:effectLst>
                <a:cs typeface="Times New Roman" pitchFamily="18" charset="0"/>
              </a:rPr>
              <a:t>Bazar iqtisadiyyatı hüquqi və iqtisadi cəhətdən azad olan insanların cəmiyyətidir. </a:t>
            </a:r>
          </a:p>
          <a:p>
            <a:pPr>
              <a:buNone/>
            </a:pPr>
            <a:r>
              <a:rPr lang="az-Latn-AZ" sz="3200" i="1" dirty="0" smtClean="0">
                <a:effectLst>
                  <a:glow rad="101600">
                    <a:schemeClr val="bg1">
                      <a:lumMod val="85000"/>
                      <a:alpha val="60000"/>
                    </a:schemeClr>
                  </a:glow>
                  <a:outerShdw blurRad="38100" dist="38100" dir="2700000" algn="tl">
                    <a:srgbClr val="000000">
                      <a:alpha val="43137"/>
                    </a:srgbClr>
                  </a:outerShdw>
                </a:effectLst>
                <a:cs typeface="Times New Roman" pitchFamily="18" charset="0"/>
              </a:rPr>
              <a:t>Azad insanın məqsədi mənfəət əldə etməkdir.</a:t>
            </a:r>
          </a:p>
          <a:p>
            <a:endParaRPr lang="ru-RU" dirty="0"/>
          </a:p>
        </p:txBody>
      </p:sp>
    </p:spTree>
    <p:extLst>
      <p:ext uri="{BB962C8B-B14F-4D97-AF65-F5344CB8AC3E}">
        <p14:creationId xmlns:p14="http://schemas.microsoft.com/office/powerpoint/2010/main" val="19020673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390346"/>
            <a:ext cx="12192000" cy="7248345"/>
          </a:xfrm>
          <a:prstGeom prst="rect">
            <a:avLst/>
          </a:prstGeom>
        </p:spPr>
      </p:pic>
      <p:sp>
        <p:nvSpPr>
          <p:cNvPr id="3" name="TextBox 2"/>
          <p:cNvSpPr txBox="1"/>
          <p:nvPr/>
        </p:nvSpPr>
        <p:spPr>
          <a:xfrm>
            <a:off x="560717" y="388189"/>
            <a:ext cx="8134709" cy="1754326"/>
          </a:xfrm>
          <a:prstGeom prst="rect">
            <a:avLst/>
          </a:prstGeom>
          <a:noFill/>
        </p:spPr>
        <p:txBody>
          <a:bodyPr wrap="square" rtlCol="0">
            <a:spAutoFit/>
          </a:bodyPr>
          <a:lstStyle/>
          <a:p>
            <a:r>
              <a:rPr lang="az-Latn-AZ" sz="2800" b="1" dirty="0" smtClean="0">
                <a:solidFill>
                  <a:schemeClr val="tx1"/>
                </a:solidFill>
                <a:cs typeface="Times New Roman" pitchFamily="18" charset="0"/>
              </a:rPr>
              <a:t>Mövzu 2</a:t>
            </a:r>
            <a:r>
              <a:rPr lang="az-Latn-AZ" sz="3800" b="1" dirty="0" smtClean="0">
                <a:solidFill>
                  <a:schemeClr val="tx1"/>
                </a:solidFill>
                <a:cs typeface="Times New Roman" pitchFamily="18" charset="0"/>
              </a:rPr>
              <a:t/>
            </a:r>
            <a:br>
              <a:rPr lang="az-Latn-AZ" sz="3800" b="1" dirty="0" smtClean="0">
                <a:solidFill>
                  <a:schemeClr val="tx1"/>
                </a:solidFill>
                <a:cs typeface="Times New Roman" pitchFamily="18" charset="0"/>
              </a:rPr>
            </a:br>
            <a:r>
              <a:rPr lang="az-Latn-AZ" sz="4000" b="1" dirty="0" smtClean="0">
                <a:solidFill>
                  <a:schemeClr val="tx1"/>
                </a:solidFill>
                <a:cs typeface="Times New Roman" pitchFamily="18" charset="0"/>
              </a:rPr>
              <a:t>Sahibkarlıq haqqında nəzəri baxışlar və onların təkamülü</a:t>
            </a:r>
            <a:endParaRPr lang="ru-RU" sz="4000" b="1" dirty="0"/>
          </a:p>
        </p:txBody>
      </p:sp>
    </p:spTree>
    <p:extLst>
      <p:ext uri="{BB962C8B-B14F-4D97-AF65-F5344CB8AC3E}">
        <p14:creationId xmlns:p14="http://schemas.microsoft.com/office/powerpoint/2010/main" val="425082381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664234" y="353683"/>
            <a:ext cx="7056408" cy="646331"/>
          </a:xfrm>
          <a:prstGeom prst="rect">
            <a:avLst/>
          </a:prstGeom>
          <a:noFill/>
        </p:spPr>
        <p:txBody>
          <a:bodyPr wrap="square" rtlCol="0">
            <a:spAutoFit/>
          </a:bodyPr>
          <a:lstStyle/>
          <a:p>
            <a:r>
              <a:rPr lang="az-Latn-AZ" sz="3600" b="1" i="1" dirty="0" smtClean="0"/>
              <a:t>Sahibkarlığa münasibət</a:t>
            </a:r>
            <a:endParaRPr lang="ru-RU" sz="3600" b="1" i="1" dirty="0"/>
          </a:p>
        </p:txBody>
      </p:sp>
      <p:sp>
        <p:nvSpPr>
          <p:cNvPr id="4" name="TextBox 3"/>
          <p:cNvSpPr txBox="1"/>
          <p:nvPr/>
        </p:nvSpPr>
        <p:spPr>
          <a:xfrm>
            <a:off x="2408207" y="1147510"/>
            <a:ext cx="7375586" cy="861774"/>
          </a:xfrm>
          <a:prstGeom prst="rect">
            <a:avLst/>
          </a:prstGeom>
          <a:noFill/>
        </p:spPr>
        <p:txBody>
          <a:bodyPr wrap="square" rtlCol="0">
            <a:spAutoFit/>
          </a:bodyPr>
          <a:lstStyle/>
          <a:p>
            <a:r>
              <a:rPr lang="az-Latn-AZ" sz="2500" i="1" dirty="0" smtClean="0"/>
              <a:t>İqtisadi nəzəriyyədə sahibkarlığa münasibəti iki qrupda birləşdirmək olar: </a:t>
            </a:r>
          </a:p>
        </p:txBody>
      </p:sp>
      <p:sp>
        <p:nvSpPr>
          <p:cNvPr id="5" name="TextBox 4"/>
          <p:cNvSpPr txBox="1"/>
          <p:nvPr/>
        </p:nvSpPr>
        <p:spPr>
          <a:xfrm>
            <a:off x="3209026" y="2436291"/>
            <a:ext cx="6461185" cy="707886"/>
          </a:xfrm>
          <a:prstGeom prst="rect">
            <a:avLst/>
          </a:prstGeom>
          <a:noFill/>
        </p:spPr>
        <p:txBody>
          <a:bodyPr wrap="square" rtlCol="0">
            <a:spAutoFit/>
          </a:bodyPr>
          <a:lstStyle/>
          <a:p>
            <a:r>
              <a:rPr lang="az-Latn-AZ" sz="2000" i="1" dirty="0" smtClean="0">
                <a:effectLst>
                  <a:outerShdw blurRad="38100" dist="38100" dir="2700000" algn="tl">
                    <a:srgbClr val="000000">
                      <a:alpha val="43137"/>
                    </a:srgbClr>
                  </a:outerShdw>
                </a:effectLst>
              </a:rPr>
              <a:t>1. </a:t>
            </a:r>
            <a:r>
              <a:rPr lang="az-Latn-AZ" sz="2000" i="1" dirty="0" smtClean="0">
                <a:effectLst>
                  <a:outerShdw blurRad="38100" dist="38100" dir="2700000" algn="tl">
                    <a:srgbClr val="000000">
                      <a:alpha val="43137"/>
                    </a:srgbClr>
                  </a:outerShdw>
                </a:effectLst>
              </a:rPr>
              <a:t>Liberalizm</a:t>
            </a:r>
            <a:r>
              <a:rPr lang="az-Latn-AZ" sz="2000" i="1" dirty="0" smtClean="0"/>
              <a:t> - </a:t>
            </a:r>
            <a:r>
              <a:rPr lang="az-Latn-AZ" sz="2000" dirty="0" smtClean="0"/>
              <a:t>Fərdiyyətçilik və şəxsin məhdudlaşdırılmayan azadlığı prinsiplərinə söykənən nəzəriyyə</a:t>
            </a:r>
          </a:p>
        </p:txBody>
      </p:sp>
      <p:sp>
        <p:nvSpPr>
          <p:cNvPr id="6" name="TextBox 5"/>
          <p:cNvSpPr txBox="1"/>
          <p:nvPr/>
        </p:nvSpPr>
        <p:spPr>
          <a:xfrm>
            <a:off x="4528868" y="3571184"/>
            <a:ext cx="6383548" cy="1015663"/>
          </a:xfrm>
          <a:prstGeom prst="rect">
            <a:avLst/>
          </a:prstGeom>
          <a:noFill/>
        </p:spPr>
        <p:txBody>
          <a:bodyPr wrap="square" rtlCol="0">
            <a:spAutoFit/>
          </a:bodyPr>
          <a:lstStyle/>
          <a:p>
            <a:r>
              <a:rPr lang="az-Latn-AZ" sz="2000" i="1" dirty="0" smtClean="0">
                <a:effectLst>
                  <a:outerShdw blurRad="38100" dist="38100" dir="2700000" algn="tl">
                    <a:srgbClr val="000000">
                      <a:alpha val="43137"/>
                    </a:srgbClr>
                  </a:outerShdw>
                </a:effectLst>
              </a:rPr>
              <a:t>2. İ</a:t>
            </a:r>
            <a:r>
              <a:rPr lang="az-Latn-AZ" sz="2000" i="1" dirty="0" smtClean="0">
                <a:effectLst>
                  <a:outerShdw blurRad="38100" dist="38100" dir="2700000" algn="tl">
                    <a:srgbClr val="000000">
                      <a:alpha val="43137"/>
                    </a:srgbClr>
                  </a:outerShdw>
                </a:effectLst>
              </a:rPr>
              <a:t>nstitsional iqtisadiyyat </a:t>
            </a:r>
            <a:r>
              <a:rPr lang="az-Latn-AZ" sz="2000" i="1" dirty="0" smtClean="0"/>
              <a:t>- </a:t>
            </a:r>
            <a:r>
              <a:rPr lang="az-Latn-AZ" sz="2000" dirty="0" smtClean="0"/>
              <a:t>Sahibkarlıq fəaliyyətinin tənzimlənməsini və dövlətin iqtisadi proseslərə müdaxiləsini zərurətini əsaslandıran nəzəriyyə</a:t>
            </a:r>
          </a:p>
        </p:txBody>
      </p:sp>
    </p:spTree>
    <p:extLst>
      <p:ext uri="{BB962C8B-B14F-4D97-AF65-F5344CB8AC3E}">
        <p14:creationId xmlns:p14="http://schemas.microsoft.com/office/powerpoint/2010/main" val="4205683324"/>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0" y="0"/>
            <a:ext cx="12192000" cy="6858000"/>
          </a:xfrm>
          <a:prstGeom prst="rect">
            <a:avLst/>
          </a:prstGeom>
        </p:spPr>
      </p:pic>
      <p:pic>
        <p:nvPicPr>
          <p:cNvPr id="2" name="Рисунок 1"/>
          <p:cNvPicPr>
            <a:picLocks noChangeAspect="1"/>
          </p:cNvPicPr>
          <p:nvPr/>
        </p:nvPicPr>
        <p:blipFill>
          <a:blip r:embed="rId3"/>
          <a:stretch>
            <a:fillRect/>
          </a:stretch>
        </p:blipFill>
        <p:spPr>
          <a:xfrm>
            <a:off x="8154120" y="268137"/>
            <a:ext cx="3803530" cy="3803530"/>
          </a:xfrm>
          <a:prstGeom prst="rect">
            <a:avLst/>
          </a:prstGeom>
        </p:spPr>
      </p:pic>
      <p:sp>
        <p:nvSpPr>
          <p:cNvPr id="4" name="TextBox 3"/>
          <p:cNvSpPr txBox="1"/>
          <p:nvPr/>
        </p:nvSpPr>
        <p:spPr>
          <a:xfrm>
            <a:off x="422695" y="883982"/>
            <a:ext cx="9825486" cy="1323439"/>
          </a:xfrm>
          <a:prstGeom prst="rect">
            <a:avLst/>
          </a:prstGeom>
          <a:noFill/>
        </p:spPr>
        <p:txBody>
          <a:bodyPr wrap="square" rtlCol="0">
            <a:spAutoFit/>
          </a:bodyPr>
          <a:lstStyle/>
          <a:p>
            <a:r>
              <a:rPr lang="az-Latn-AZ" sz="2000" i="1" smtClean="0">
                <a:effectLst>
                  <a:outerShdw blurRad="38100" dist="38100" dir="2700000" algn="tl">
                    <a:srgbClr val="000000">
                      <a:alpha val="43137"/>
                    </a:srgbClr>
                  </a:outerShdw>
                </a:effectLst>
              </a:rPr>
              <a:t>J.B.</a:t>
            </a:r>
            <a:r>
              <a:rPr lang="az-Latn-AZ" sz="2000" i="1" smtClean="0">
                <a:effectLst>
                  <a:outerShdw blurRad="38100" dist="38100" dir="2700000" algn="tl">
                    <a:srgbClr val="000000">
                      <a:alpha val="43137"/>
                    </a:srgbClr>
                  </a:outerShdw>
                </a:effectLst>
              </a:rPr>
              <a:t>Sey </a:t>
            </a:r>
            <a:r>
              <a:rPr lang="az-Latn-AZ" sz="2000" smtClean="0"/>
              <a:t>sahibkarlıq </a:t>
            </a:r>
            <a:r>
              <a:rPr lang="az-Latn-AZ" sz="2000" dirty="0" smtClean="0"/>
              <a:t>fəaliyyətini istehsal amillərindən səmərəli </a:t>
            </a:r>
            <a:r>
              <a:rPr lang="az-Latn-AZ" sz="2000" smtClean="0"/>
              <a:t>istifadə forması </a:t>
            </a:r>
            <a:r>
              <a:rPr lang="az-Latn-AZ" sz="2000" dirty="0" smtClean="0"/>
              <a:t>kimi xarakterizə edir</a:t>
            </a:r>
            <a:r>
              <a:rPr lang="az-Latn-AZ" sz="2000" smtClean="0"/>
              <a:t>; sahibkarlıq </a:t>
            </a:r>
            <a:r>
              <a:rPr lang="az-Latn-AZ" sz="2000" dirty="0" smtClean="0"/>
              <a:t>mənfəətinin təmin edilməsi üçün istehsal amillərinin az gəlirli sahələrdən yüksək gəlirli sahələrə azad surətdə axa bilməsinə xidmət edən iqtisadi mühiti - bazar mühitini təhlil edirdi.</a:t>
            </a:r>
          </a:p>
        </p:txBody>
      </p:sp>
      <p:sp>
        <p:nvSpPr>
          <p:cNvPr id="5" name="TextBox 4"/>
          <p:cNvSpPr txBox="1"/>
          <p:nvPr/>
        </p:nvSpPr>
        <p:spPr>
          <a:xfrm>
            <a:off x="422695" y="337201"/>
            <a:ext cx="3717984" cy="477054"/>
          </a:xfrm>
          <a:prstGeom prst="rect">
            <a:avLst/>
          </a:prstGeom>
          <a:noFill/>
        </p:spPr>
        <p:txBody>
          <a:bodyPr wrap="square" rtlCol="0">
            <a:spAutoFit/>
          </a:bodyPr>
          <a:lstStyle/>
          <a:p>
            <a:r>
              <a:rPr lang="az-Latn-AZ" sz="2500" b="1" dirty="0" smtClean="0"/>
              <a:t>Sahibkarlığa münasibət</a:t>
            </a:r>
            <a:endParaRPr lang="ru-RU" sz="2500" b="1" dirty="0"/>
          </a:p>
        </p:txBody>
      </p:sp>
      <p:sp>
        <p:nvSpPr>
          <p:cNvPr id="6" name="TextBox 5"/>
          <p:cNvSpPr txBox="1"/>
          <p:nvPr/>
        </p:nvSpPr>
        <p:spPr>
          <a:xfrm>
            <a:off x="422695" y="2315434"/>
            <a:ext cx="7927675" cy="1015663"/>
          </a:xfrm>
          <a:prstGeom prst="rect">
            <a:avLst/>
          </a:prstGeom>
          <a:noFill/>
        </p:spPr>
        <p:txBody>
          <a:bodyPr wrap="square" rtlCol="0">
            <a:spAutoFit/>
          </a:bodyPr>
          <a:lstStyle/>
          <a:p>
            <a:r>
              <a:rPr lang="az-Latn-AZ" sz="2000" i="1" dirty="0" smtClean="0">
                <a:effectLst>
                  <a:outerShdw blurRad="38100" dist="38100" dir="2700000" algn="tl">
                    <a:srgbClr val="000000">
                      <a:alpha val="43137"/>
                    </a:srgbClr>
                  </a:outerShdw>
                </a:effectLst>
              </a:rPr>
              <a:t>Y. </a:t>
            </a:r>
            <a:r>
              <a:rPr lang="az-Latn-AZ" sz="2000" i="1" smtClean="0">
                <a:effectLst>
                  <a:outerShdw blurRad="38100" dist="38100" dir="2700000" algn="tl">
                    <a:srgbClr val="000000">
                      <a:alpha val="43137"/>
                    </a:srgbClr>
                  </a:outerShdw>
                </a:effectLst>
              </a:rPr>
              <a:t>Şumpeter </a:t>
            </a:r>
            <a:r>
              <a:rPr lang="az-Latn-AZ" sz="2000" smtClean="0"/>
              <a:t>yazırdı </a:t>
            </a:r>
            <a:r>
              <a:rPr lang="az-Latn-AZ" sz="2000" dirty="0" smtClean="0"/>
              <a:t>ki, sahibkarlıq, köhnəliyə </a:t>
            </a:r>
            <a:r>
              <a:rPr lang="az-Latn-AZ" sz="2000" smtClean="0"/>
              <a:t>zidd çıxmaq</a:t>
            </a:r>
            <a:r>
              <a:rPr lang="az-Latn-AZ" sz="2000" dirty="0" smtClean="0"/>
              <a:t>, yenilik tapmaq və onu tətbiq etmək, qabaqcadan verilmiş proseslər əsasında deyil, həmin prosesləri özü müəyyən edərək fəaliyyət göstərmək qabiliyyətidir. </a:t>
            </a:r>
          </a:p>
        </p:txBody>
      </p:sp>
      <p:sp>
        <p:nvSpPr>
          <p:cNvPr id="7" name="TextBox 6"/>
          <p:cNvSpPr txBox="1"/>
          <p:nvPr/>
        </p:nvSpPr>
        <p:spPr>
          <a:xfrm>
            <a:off x="422695" y="3409947"/>
            <a:ext cx="8790317" cy="1323439"/>
          </a:xfrm>
          <a:prstGeom prst="rect">
            <a:avLst/>
          </a:prstGeom>
          <a:noFill/>
        </p:spPr>
        <p:txBody>
          <a:bodyPr wrap="square" rtlCol="0">
            <a:spAutoFit/>
          </a:bodyPr>
          <a:lstStyle/>
          <a:p>
            <a:r>
              <a:rPr lang="az-Latn-AZ" sz="2000" i="1" dirty="0" smtClean="0">
                <a:effectLst>
                  <a:outerShdw blurRad="38100" dist="38100" dir="2700000" algn="tl">
                    <a:srgbClr val="000000">
                      <a:alpha val="43137"/>
                    </a:srgbClr>
                  </a:outerShdw>
                </a:effectLst>
              </a:rPr>
              <a:t>F.Hayek</a:t>
            </a:r>
            <a:r>
              <a:rPr lang="az-Latn-AZ" sz="2000" dirty="0" smtClean="0"/>
              <a:t> yazırdı ki, gənc dövlətlərdə sahibkarlıq ruhunun olmamasının və ya onun çox aşağı səviyyəsinin əsas səbəbi burada yaşayan insanların anadangəlmə təbii xüsusiyyətləri ilə bağlı olmayıb, ölkədəki mövcud adət-ənənələrin və institutların yaratdığı məhdudiyyətlərlə əlaqədardır.</a:t>
            </a:r>
            <a:endParaRPr lang="ru-RU" sz="2000" dirty="0" smtClean="0"/>
          </a:p>
        </p:txBody>
      </p:sp>
      <p:sp>
        <p:nvSpPr>
          <p:cNvPr id="8" name="TextBox 7"/>
          <p:cNvSpPr txBox="1"/>
          <p:nvPr/>
        </p:nvSpPr>
        <p:spPr>
          <a:xfrm>
            <a:off x="422695" y="4733864"/>
            <a:ext cx="7479102" cy="707886"/>
          </a:xfrm>
          <a:prstGeom prst="rect">
            <a:avLst/>
          </a:prstGeom>
          <a:noFill/>
        </p:spPr>
        <p:txBody>
          <a:bodyPr wrap="square" rtlCol="0">
            <a:spAutoFit/>
          </a:bodyPr>
          <a:lstStyle/>
          <a:p>
            <a:r>
              <a:rPr lang="az-Latn-AZ" sz="2000" i="1" dirty="0" smtClean="0">
                <a:effectLst>
                  <a:outerShdw blurRad="38100" dist="38100" dir="2700000" algn="tl">
                    <a:srgbClr val="000000">
                      <a:alpha val="43137"/>
                    </a:srgbClr>
                  </a:outerShdw>
                </a:effectLst>
              </a:rPr>
              <a:t>A.Marşallm</a:t>
            </a:r>
            <a:r>
              <a:rPr lang="az-Latn-AZ" sz="2000" dirty="0" smtClean="0"/>
              <a:t> tədqiqatı üçün səciyyəvi cəhət azad sahibkarlığı istehsal azadlığı və iqtisadi azadlıqla eyniləşdirməkdən ibarətdir. </a:t>
            </a:r>
            <a:endParaRPr lang="ru-RU" sz="2000" dirty="0"/>
          </a:p>
        </p:txBody>
      </p:sp>
    </p:spTree>
    <p:extLst>
      <p:ext uri="{BB962C8B-B14F-4D97-AF65-F5344CB8AC3E}">
        <p14:creationId xmlns:p14="http://schemas.microsoft.com/office/powerpoint/2010/main" val="175866686"/>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3243532" y="2794959"/>
            <a:ext cx="7720642" cy="830997"/>
          </a:xfrm>
          <a:prstGeom prst="rect">
            <a:avLst/>
          </a:prstGeom>
          <a:noFill/>
        </p:spPr>
        <p:txBody>
          <a:bodyPr wrap="square" rtlCol="0">
            <a:spAutoFit/>
          </a:bodyPr>
          <a:lstStyle/>
          <a:p>
            <a:r>
              <a:rPr lang="az-Latn-AZ" sz="4800" b="1" i="1" dirty="0" smtClean="0"/>
              <a:t>Diqqətinizə görə təşəkkürlər!</a:t>
            </a:r>
            <a:endParaRPr lang="ru-RU" sz="4800" b="1" i="1" dirty="0"/>
          </a:p>
        </p:txBody>
      </p:sp>
    </p:spTree>
    <p:extLst>
      <p:ext uri="{BB962C8B-B14F-4D97-AF65-F5344CB8AC3E}">
        <p14:creationId xmlns:p14="http://schemas.microsoft.com/office/powerpoint/2010/main" val="50848467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408</Words>
  <Application>Microsoft Office PowerPoint</Application>
  <PresentationFormat>Широкоэкранный</PresentationFormat>
  <Paragraphs>32</Paragraphs>
  <Slides>9</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9</vt:i4>
      </vt:variant>
    </vt:vector>
  </HeadingPairs>
  <TitlesOfParts>
    <vt:vector size="14" baseType="lpstr">
      <vt:lpstr>Arial</vt:lpstr>
      <vt:lpstr>Calibri</vt:lpstr>
      <vt:lpstr>Calibri Light</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Lenovo</dc:creator>
  <cp:lastModifiedBy>Lenovo</cp:lastModifiedBy>
  <cp:revision>8</cp:revision>
  <dcterms:created xsi:type="dcterms:W3CDTF">2024-03-11T20:29:14Z</dcterms:created>
  <dcterms:modified xsi:type="dcterms:W3CDTF">2024-03-11T21:40:45Z</dcterms:modified>
</cp:coreProperties>
</file>